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1951"/>
    <a:srgbClr val="F9F9F9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94640" autoAdjust="0"/>
  </p:normalViewPr>
  <p:slideViewPr>
    <p:cSldViewPr snapToGrid="0" snapToObjects="1">
      <p:cViewPr varScale="1">
        <p:scale>
          <a:sx n="108" d="100"/>
          <a:sy n="108" d="100"/>
        </p:scale>
        <p:origin x="39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2864-9A54-0C46-9067-EB59F0B675F7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A2D9-CA6F-884E-9B40-757DB9502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E670-C02F-6544-8C87-BBECEA3A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FC5CA-2F96-7C46-A35D-6A8A47BB4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78EA-E24C-EE4E-9972-020734B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DA8-09AD-1349-B37F-3BB124B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BF-954F-454C-ABD1-73DB0B70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9A7C4-0171-A642-965E-FEE5072AF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F335-1D18-8247-B0BA-F00CE857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F991-29C0-C04C-B23F-36CC738D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3913A-6294-1C4C-B12D-88339E9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1A12-40D1-1C40-8D8A-051847B8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FE8D-19B4-D641-BCD5-A5EF6578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FA840-09BB-CD42-BEC7-B255494E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F5B3-8B75-D049-8174-3BB38F2C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8E61-829A-3C4B-8E8A-F110941A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821F-13E3-1247-AA70-9485F50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F31E-A8D1-7547-83EF-5F36A7F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356-9986-684A-96A7-5F2F0328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A81-143F-C846-8ABE-D3024812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ED67-674C-EB4C-8C41-43B4160E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DE7-FDD4-DD48-9F04-075F08CC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917A-1CE9-B94F-B979-0795603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C8131B-E76C-6A4C-9B9B-C35C2679F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60F-59B0-164F-866D-743A16BA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C44B-DE36-414E-86CF-63B6C238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F056-C6D8-A64E-9680-99D6A48C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B6FE-8908-4A4F-BF8C-01E9C352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6BFE-E198-5B4B-8DD8-8F9E07D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1BAD3CD-D7E0-D84F-AB7F-757194E8D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03EA2ED-BB53-AD4C-A6D4-9AE997C090F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24734"/>
            <a:ext cx="9144000" cy="146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i="0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5522193-673C-FE48-B43E-B3241FB91E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8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76CD-8234-FB49-A8C6-C5263A6D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4B08-4FFF-6345-81D6-90C63352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3490-D572-5C42-ADD9-B61F6018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7D35529-EE3C-0C4C-9691-619008682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86"/>
            <a:ext cx="12541956" cy="6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32D5-409B-FC40-9E1B-A6CDEBFF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152C-D91C-2146-BEBF-666F4AFC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DCD8-6272-9C4D-8BF9-8C192942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6CC6C-A8D5-554E-BDD5-4E2BE2BF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5740-D4BA-5242-AC64-C5EAE7907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C4DA8-0792-414D-B85D-321D7635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F7B14-1711-9F42-819A-6D9AD784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AFBF1-2547-0C4C-9ED2-44477B4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CADB-9CC4-A743-A419-82DB7E10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61E7-4AAB-A349-AEB6-3923AAA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F084C-860A-1D4B-8FA0-0ABBA877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EF835-20DF-FC48-8665-64E6A59D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44152-3A3B-9F46-80DA-51EF538C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8931-6375-9149-98D2-41256BB8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93B9-B5B4-E348-9313-F6A8E19D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4A0-9CF2-7541-AC3C-32D9ED4F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682D-E94C-D24D-AAF9-5CDF5AA6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71C0A-AEA1-1E4D-BEC4-C55F80D7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3FB0-F1EC-FF41-90D6-9E3513C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47231-75B8-2640-90BD-AFC1BC9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499CA-F2F7-4E4F-B922-6257524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E1AF-D2E5-1940-93B4-D69F9E74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7D88A-187A-2B44-96D6-C1EF2DE3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1193-4D51-324E-BB40-912FA94B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5BD32-D8A1-DD44-872A-C3C7CCC1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E9A2-0845-684E-BCEB-5FC227C8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F43F-5CE5-4846-B38F-CD6BCA25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3BBA1-5653-274A-96CA-0E215C66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F374-DE35-B142-B96C-EA21C3DD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0589-E20A-2B4D-9F12-11A4F8DC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5683-D02F-9D4D-9329-EEE109B5E666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0D7E-0991-6448-BD68-61D9480D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9133A-C9D1-C442-B76E-6B6DDED4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070-C158-9044-BDAF-777CA1617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33B8-5139-1D49-B4E1-74B770ADAA7F}"/>
              </a:ext>
            </a:extLst>
          </p:cNvPr>
          <p:cNvSpPr txBox="1">
            <a:spLocks/>
          </p:cNvSpPr>
          <p:nvPr/>
        </p:nvSpPr>
        <p:spPr>
          <a:xfrm>
            <a:off x="464326" y="2358189"/>
            <a:ext cx="3470001" cy="220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48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X49™ Formazione sul prodotto</a:t>
            </a:r>
            <a:endParaRPr lang="it-IT" altLang="ko-KR" sz="48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3E848-70A4-4A4D-BBA7-D57CDE6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48" y="1431757"/>
            <a:ext cx="6891926" cy="54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Gli studi confermano la produzione di </a:t>
            </a:r>
            <a:r>
              <a:rPr lang="it-IT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AHK-Cu</a:t>
            </a:r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da parte dell’X49™</a:t>
            </a:r>
            <a:endParaRPr lang="it-IT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Come riferimento iniziale sono stati presi dei campioni di sangue per misurare le concentrazioni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a 24 ore e a 7 giorni dall’aver indossato il cerotto. È stato selezionato un campione di convenienza di 10 soggetti sia uomini che donne di età tra i 40 e gli 81 anni per partecipare allo studio.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3222-36DB-5C46-BF3E-FD6E91F4026A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2C60AC-F099-EF45-8BD1-9D061924603E}"/>
              </a:ext>
            </a:extLst>
          </p:cNvPr>
          <p:cNvCxnSpPr>
            <a:stCxn id="9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7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Gli studi confermano la produzione di </a:t>
            </a:r>
            <a:r>
              <a:rPr lang="it-IT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AHK-Cu</a:t>
            </a:r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da parte dell’X49™</a:t>
            </a:r>
            <a:endParaRPr lang="it-IT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Come riferimento iniziale sono stati presi dei campioni di sangue per misurare le concentrazioni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a 24 ore e a 7 giorni dall’aver indossato il cerotto. È stato selezionato un campione di convenienza di 10 soggetti sia uomini che donne di età tra i 40 e gli 81 anni per partecipare allo studio.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EF24-2C86-BB4D-BB6C-3F59BB1A2F00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01ECE-5F59-774D-8B4E-70F39F461B4E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AD4A94-E941-2C49-9E37-DFAE4DE4DC53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BF40-43C8-634F-BB23-16E522648267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BD445-9EDE-DF47-9868-4A1CCD7E1C6A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Uno studio ha rilevato la presenza di un trend di aumento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in persone non vegane o vegetariane. Tale gruppo è tipicamente carente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alanina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Si consiglierà, per ottenere i migliori risultati con l’X49™, di consumare cibi ricchi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alanina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o integratori ove necessario. Carne, pollame, pesce, latticini, uova, soia, fagioli.</a:t>
            </a:r>
          </a:p>
        </p:txBody>
      </p:sp>
    </p:spTree>
    <p:extLst>
      <p:ext uri="{BB962C8B-B14F-4D97-AF65-F5344CB8AC3E}">
        <p14:creationId xmlns:p14="http://schemas.microsoft.com/office/powerpoint/2010/main" val="3052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Gli studi confermano la produzione di </a:t>
            </a:r>
            <a:r>
              <a:rPr lang="it-IT" altLang="ko-KR" sz="3600" dirty="0" err="1">
                <a:solidFill>
                  <a:schemeClr val="bg1"/>
                </a:solidFill>
                <a:latin typeface="Gotham Medium" pitchFamily="2" charset="0"/>
                <a:cs typeface="Avenir Black"/>
              </a:rPr>
              <a:t>AHK-Cu</a:t>
            </a:r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da parte dell’X49™</a:t>
            </a:r>
            <a:endParaRPr lang="it-IT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688622"/>
            <a:ext cx="6908214" cy="1896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Come riferimento iniziale sono stati presi dei campioni di sangue per misurare le concentrazioni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a 24 ore e a 7 giorni dall’aver indossato il cerotto. È stato selezionato un campione di convenienza di 10 soggetti sia uomini che donne di età tra i 40 e gli 81 anni per partecipare allo studio.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E46E7-9E45-FA4D-BA04-B8796C0D7945}"/>
              </a:ext>
            </a:extLst>
          </p:cNvPr>
          <p:cNvSpPr txBox="1">
            <a:spLocks/>
          </p:cNvSpPr>
          <p:nvPr/>
        </p:nvSpPr>
        <p:spPr>
          <a:xfrm>
            <a:off x="4747271" y="250110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Uno studio ha rilevato la presenza di un trend di aumento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in persone non vegane o vegetariane. Tale gruppo è tipicamente carente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alanina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Si consiglierà, per ottenere i migliori risultati con l’X49™, di consumare cibi ricchi di 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alanina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, o integratori ove necessario. Carne, pollame, pesce, latticini, uova, soia, fagioli.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4D9DB-D0AF-B948-966B-4457B8A34CA0}"/>
              </a:ext>
            </a:extLst>
          </p:cNvPr>
          <p:cNvSpPr txBox="1">
            <a:spLocks/>
          </p:cNvSpPr>
          <p:nvPr/>
        </p:nvSpPr>
        <p:spPr>
          <a:xfrm>
            <a:off x="4747271" y="4773236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In uno studio separato è stata raggiunta una statistica significativa a dimostrazione di quanto sopra.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Il metabolismo dell’</a:t>
            </a:r>
            <a:r>
              <a:rPr lang="it-IT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AHK-Cu</a:t>
            </a:r>
            <a:r>
              <a:rPr lang="it-IT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  <a:cs typeface="Avenir Book"/>
              </a:rPr>
              <a:t> è aumentato con l’utilizzo del cerotto, sostenendo così la salute delle ossa.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760C5-F36A-FF49-9E67-16B82A2AC1C4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E7D10-0F1E-3A48-8943-ABCBB14A3F6A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3ABD3E-0356-2D48-B12A-B3F477BD9E68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B36-880B-9944-B664-4B1FA019914F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7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1CC8C-C107-1741-B896-280F0AA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4800" noProof="0">
                <a:solidFill>
                  <a:schemeClr val="bg1"/>
                </a:solidFill>
                <a:latin typeface="Gotham Medium" pitchFamily="2" charset="0"/>
              </a:rPr>
              <a:t>Quali benefici posso aspettarmi dall’X49™?</a:t>
            </a:r>
          </a:p>
        </p:txBody>
      </p:sp>
    </p:spTree>
    <p:extLst>
      <p:ext uri="{BB962C8B-B14F-4D97-AF65-F5344CB8AC3E}">
        <p14:creationId xmlns:p14="http://schemas.microsoft.com/office/powerpoint/2010/main" val="7192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AEDC-D029-D049-A573-AACD05D5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326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7AC69-BE98-3542-A11A-F92A06D6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57EA75-C4C9-AA41-AF0C-41103D41CA8F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Benefici</a:t>
            </a:r>
            <a:r>
              <a:rPr lang="en-US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 dell’X49™</a:t>
            </a:r>
            <a:endParaRPr lang="it-IT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DC160-D07F-5C4B-8A0A-52FD3403383F}"/>
              </a:ext>
            </a:extLst>
          </p:cNvPr>
          <p:cNvSpPr/>
          <p:nvPr/>
        </p:nvSpPr>
        <p:spPr>
          <a:xfrm>
            <a:off x="8384885" y="2959885"/>
            <a:ext cx="348988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Costruisci la muscolatura rapidamente e in sicurezza.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Ottieni forza e recupera ciò che il tempo ti ha tolto.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Ottieni guadagni in resistenza nella prima settimana di utilizzo.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Migliora e proteggi la salute cardiovascolare complessiva.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618DE-E996-004A-8889-21C43EC1BC5E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35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C260-D554-6E4D-8300-2458674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6AABEC-678A-0045-893C-29FE8BC9D464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2917885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Benefici dell’X49™</a:t>
            </a:r>
            <a:endParaRPr lang="it-IT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EE97B-7C89-AB49-A675-0BF92FF72BD3}"/>
              </a:ext>
            </a:extLst>
          </p:cNvPr>
          <p:cNvSpPr/>
          <p:nvPr/>
        </p:nvSpPr>
        <p:spPr>
          <a:xfrm>
            <a:off x="1269954" y="1494897"/>
            <a:ext cx="1886375" cy="683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 algn="ctr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Esercizio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4BD93-8FAC-B945-ABB3-486250BC402B}"/>
              </a:ext>
            </a:extLst>
          </p:cNvPr>
          <p:cNvSpPr/>
          <p:nvPr/>
        </p:nvSpPr>
        <p:spPr>
          <a:xfrm>
            <a:off x="8753471" y="2959885"/>
            <a:ext cx="3147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it-IT" sz="2400" dirty="0">
                <a:solidFill>
                  <a:schemeClr val="bg1"/>
                </a:solidFill>
                <a:latin typeface="Gotham Book" pitchFamily="2" charset="0"/>
              </a:rPr>
              <a:t>Risultati di uno studio clinico su 20 soggetti.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F3561-5313-2246-B70D-6F1C356DC1F5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EA963FC-A45A-474A-9202-8A86DFED8841}"/>
              </a:ext>
            </a:extLst>
          </p:cNvPr>
          <p:cNvSpPr/>
          <p:nvPr/>
        </p:nvSpPr>
        <p:spPr>
          <a:xfrm>
            <a:off x="3993053" y="1494897"/>
            <a:ext cx="4908644" cy="1044398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% di miglioramento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in 2 mesi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7E6B2-0505-A34B-859E-F92FD12091E4}"/>
              </a:ext>
            </a:extLst>
          </p:cNvPr>
          <p:cNvSpPr/>
          <p:nvPr/>
        </p:nvSpPr>
        <p:spPr>
          <a:xfrm>
            <a:off x="4112806" y="3124190"/>
            <a:ext cx="2578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70,59%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81,82%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47,06%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112,50%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74,49%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E7FD3-62C0-994E-B7E0-6A4A9BD6B730}"/>
              </a:ext>
            </a:extLst>
          </p:cNvPr>
          <p:cNvSpPr/>
          <p:nvPr/>
        </p:nvSpPr>
        <p:spPr>
          <a:xfrm>
            <a:off x="1382430" y="3124190"/>
            <a:ext cx="27303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Addominali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Flessioni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 err="1">
                <a:solidFill>
                  <a:srgbClr val="7C1951"/>
                </a:solidFill>
                <a:latin typeface="Gotham Book" pitchFamily="2" charset="0"/>
              </a:rPr>
              <a:t>Squat</a:t>
            </a:r>
            <a:endParaRPr lang="it-IT" sz="2400" dirty="0">
              <a:solidFill>
                <a:srgbClr val="7C1951"/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 err="1">
                <a:solidFill>
                  <a:srgbClr val="7C1951"/>
                </a:solidFill>
                <a:latin typeface="Gotham Book" pitchFamily="2" charset="0"/>
              </a:rPr>
              <a:t>Curl</a:t>
            </a: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 bicipiti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Forza della presa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644-E969-1642-A6E3-4F94D7DDFE9E}"/>
              </a:ext>
            </a:extLst>
          </p:cNvPr>
          <p:cNvSpPr/>
          <p:nvPr/>
        </p:nvSpPr>
        <p:spPr>
          <a:xfrm rot="16200000" flipH="1">
            <a:off x="4213867" y="-48136"/>
            <a:ext cx="45719" cy="5630479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Gotham Medium" pitchFamily="2" charset="0"/>
              </a:rPr>
              <a:t>Età:</a:t>
            </a:r>
            <a:r>
              <a:rPr lang="it-IT" sz="1600" dirty="0">
                <a:latin typeface="Gotham Light" pitchFamily="2" charset="0"/>
              </a:rPr>
              <a:t> 		74</a:t>
            </a:r>
          </a:p>
          <a:p>
            <a:r>
              <a:rPr lang="it-IT" sz="1600" dirty="0">
                <a:latin typeface="Gotham Medium" pitchFamily="2" charset="0"/>
              </a:rPr>
              <a:t>Sesso: 		</a:t>
            </a:r>
            <a:r>
              <a:rPr lang="it-IT" sz="1600" dirty="0">
                <a:latin typeface="Gotham Light" pitchFamily="2" charset="0"/>
              </a:rPr>
              <a:t>Uomo</a:t>
            </a:r>
          </a:p>
          <a:p>
            <a:r>
              <a:rPr lang="it-IT" sz="1600" dirty="0">
                <a:latin typeface="Gotham Medium" pitchFamily="2" charset="0"/>
              </a:rPr>
              <a:t>Grasso corporeo %: 	</a:t>
            </a:r>
            <a:r>
              <a:rPr lang="it-IT" sz="1600" dirty="0">
                <a:latin typeface="Gotham Light" pitchFamily="2" charset="0"/>
              </a:rPr>
              <a:t>37,55%</a:t>
            </a:r>
            <a:endParaRPr lang="it-IT" sz="1600" dirty="0">
              <a:latin typeface="Gotham Medium" pitchFamily="2" charset="0"/>
            </a:endParaRPr>
          </a:p>
          <a:p>
            <a:r>
              <a:rPr lang="it-IT" sz="1600" dirty="0">
                <a:latin typeface="Gotham Medium" pitchFamily="2" charset="0"/>
              </a:rPr>
              <a:t>Massa grassa: 	</a:t>
            </a:r>
            <a:r>
              <a:rPr lang="it-IT" sz="1600" dirty="0">
                <a:latin typeface="Gotham Light" pitchFamily="2" charset="0"/>
              </a:rPr>
              <a:t>30,20 Kg</a:t>
            </a:r>
          </a:p>
          <a:p>
            <a:r>
              <a:rPr lang="it-IT" sz="1600" dirty="0">
                <a:latin typeface="Gotham Medium" pitchFamily="2" charset="0"/>
              </a:rPr>
              <a:t>Massa non grassa:	</a:t>
            </a:r>
            <a:r>
              <a:rPr lang="it-IT" sz="1600" dirty="0">
                <a:latin typeface="Gotham Light" pitchFamily="2" charset="0"/>
              </a:rPr>
              <a:t>49.62 Kg</a:t>
            </a:r>
          </a:p>
          <a:p>
            <a:r>
              <a:rPr lang="it-IT" sz="1600" dirty="0">
                <a:latin typeface="Gotham Medium" pitchFamily="2" charset="0"/>
              </a:rPr>
              <a:t>Rischio salute: 	</a:t>
            </a:r>
            <a:r>
              <a:rPr lang="it-IT" sz="1600" dirty="0">
                <a:latin typeface="Gotham Light" pitchFamily="2" charset="0"/>
              </a:rPr>
              <a:t>53% più alto del normale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PRIMA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Scansioni corporee X49™</a:t>
            </a:r>
          </a:p>
        </p:txBody>
      </p:sp>
    </p:spTree>
    <p:extLst>
      <p:ext uri="{BB962C8B-B14F-4D97-AF65-F5344CB8AC3E}">
        <p14:creationId xmlns:p14="http://schemas.microsoft.com/office/powerpoint/2010/main" val="20506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8DD6F-D1B3-0C47-9302-F992621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Gotham Medium" pitchFamily="2" charset="0"/>
              </a:rPr>
              <a:t>Età:</a:t>
            </a:r>
            <a:r>
              <a:rPr lang="it-IT" sz="1600" dirty="0">
                <a:latin typeface="Gotham Light" pitchFamily="2" charset="0"/>
              </a:rPr>
              <a:t> 		74</a:t>
            </a:r>
          </a:p>
          <a:p>
            <a:r>
              <a:rPr lang="it-IT" sz="1600" dirty="0">
                <a:latin typeface="Gotham Medium" pitchFamily="2" charset="0"/>
              </a:rPr>
              <a:t>Sesso: 		</a:t>
            </a:r>
            <a:r>
              <a:rPr lang="it-IT" sz="1600" dirty="0">
                <a:latin typeface="Gotham Light" pitchFamily="2" charset="0"/>
              </a:rPr>
              <a:t>Uomo</a:t>
            </a:r>
          </a:p>
          <a:p>
            <a:r>
              <a:rPr lang="it-IT" sz="1600" dirty="0">
                <a:latin typeface="Gotham Medium" pitchFamily="2" charset="0"/>
              </a:rPr>
              <a:t>Grasso corporeo %: 	</a:t>
            </a:r>
            <a:r>
              <a:rPr lang="it-IT" sz="1600" dirty="0">
                <a:latin typeface="Gotham Light" pitchFamily="2" charset="0"/>
              </a:rPr>
              <a:t>37,55%</a:t>
            </a:r>
            <a:endParaRPr lang="it-IT" sz="1600" dirty="0">
              <a:latin typeface="Gotham Medium" pitchFamily="2" charset="0"/>
            </a:endParaRPr>
          </a:p>
          <a:p>
            <a:r>
              <a:rPr lang="it-IT" sz="1600" dirty="0">
                <a:latin typeface="Gotham Medium" pitchFamily="2" charset="0"/>
              </a:rPr>
              <a:t>Massa grassa: 	</a:t>
            </a:r>
            <a:r>
              <a:rPr lang="it-IT" sz="1600" dirty="0">
                <a:latin typeface="Gotham Light" pitchFamily="2" charset="0"/>
              </a:rPr>
              <a:t>30.66 kg</a:t>
            </a:r>
          </a:p>
          <a:p>
            <a:r>
              <a:rPr lang="it-IT" sz="1600" dirty="0">
                <a:latin typeface="Gotham Medium" pitchFamily="2" charset="0"/>
              </a:rPr>
              <a:t>Massa non grassa:	</a:t>
            </a:r>
            <a:r>
              <a:rPr lang="it-IT" sz="1600" dirty="0">
                <a:latin typeface="Gotham Light" pitchFamily="2" charset="0"/>
              </a:rPr>
              <a:t>49.62 kg</a:t>
            </a:r>
          </a:p>
          <a:p>
            <a:r>
              <a:rPr lang="it-IT" sz="1600" dirty="0">
                <a:latin typeface="Gotham Medium" pitchFamily="2" charset="0"/>
              </a:rPr>
              <a:t>Rischio salute: 	</a:t>
            </a:r>
            <a:r>
              <a:rPr lang="it-IT" sz="1600" dirty="0">
                <a:latin typeface="Gotham Light" pitchFamily="2" charset="0"/>
              </a:rPr>
              <a:t>53% più alto del normale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9892B-1A5E-8740-BE1D-DB9F855BB642}"/>
              </a:ext>
            </a:extLst>
          </p:cNvPr>
          <p:cNvSpPr txBox="1"/>
          <p:nvPr/>
        </p:nvSpPr>
        <p:spPr>
          <a:xfrm>
            <a:off x="3344811" y="4766348"/>
            <a:ext cx="4461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Gotham Medium" pitchFamily="2" charset="0"/>
              </a:rPr>
              <a:t>Età:</a:t>
            </a:r>
            <a:r>
              <a:rPr lang="it-IT" sz="1600" dirty="0">
                <a:latin typeface="Gotham Light" pitchFamily="2" charset="0"/>
              </a:rPr>
              <a:t> 		74</a:t>
            </a:r>
          </a:p>
          <a:p>
            <a:r>
              <a:rPr lang="it-IT" sz="1600" dirty="0">
                <a:latin typeface="Gotham Medium" pitchFamily="2" charset="0"/>
              </a:rPr>
              <a:t>Sesso:	 	Uomo</a:t>
            </a:r>
            <a:endParaRPr lang="it-IT" sz="1600" dirty="0">
              <a:latin typeface="Gotham Light" pitchFamily="2" charset="0"/>
            </a:endParaRPr>
          </a:p>
          <a:p>
            <a:r>
              <a:rPr lang="it-IT" sz="1600" dirty="0">
                <a:latin typeface="Gotham Medium" pitchFamily="2" charset="0"/>
              </a:rPr>
              <a:t>Grasso corporeo %: 	</a:t>
            </a:r>
            <a:r>
              <a:rPr lang="it-IT" sz="1600" dirty="0">
                <a:latin typeface="Gotham Light" pitchFamily="2" charset="0"/>
              </a:rPr>
              <a:t>33,5%</a:t>
            </a:r>
            <a:endParaRPr lang="it-IT" sz="1600" dirty="0">
              <a:latin typeface="Gotham Medium" pitchFamily="2" charset="0"/>
            </a:endParaRPr>
          </a:p>
          <a:p>
            <a:r>
              <a:rPr lang="it-IT" sz="1600" dirty="0">
                <a:latin typeface="Gotham Medium" pitchFamily="2" charset="0"/>
              </a:rPr>
              <a:t>Massa grassa: 	</a:t>
            </a:r>
            <a:r>
              <a:rPr lang="it-IT" sz="1600" dirty="0">
                <a:latin typeface="Gotham Light" pitchFamily="2" charset="0"/>
              </a:rPr>
              <a:t>26.94 Kg</a:t>
            </a:r>
          </a:p>
          <a:p>
            <a:r>
              <a:rPr lang="it-IT" sz="1600" dirty="0">
                <a:latin typeface="Gotham Medium" pitchFamily="2" charset="0"/>
              </a:rPr>
              <a:t>Massa non grassa:	</a:t>
            </a:r>
            <a:r>
              <a:rPr lang="it-IT" sz="1600" dirty="0">
                <a:latin typeface="Gotham Light" pitchFamily="2" charset="0"/>
              </a:rPr>
              <a:t>53.34 Kg</a:t>
            </a:r>
          </a:p>
          <a:p>
            <a:r>
              <a:rPr lang="it-IT" sz="1600" dirty="0">
                <a:latin typeface="Gotham Medium" pitchFamily="2" charset="0"/>
              </a:rPr>
              <a:t>Rischio salute: 	</a:t>
            </a:r>
            <a:r>
              <a:rPr lang="it-IT" sz="1600" dirty="0">
                <a:latin typeface="Gotham Light" pitchFamily="2" charset="0"/>
              </a:rPr>
              <a:t>20% più alto del normale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PRIMA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79C5-00C2-504C-BFBF-CCC9687C258F}"/>
              </a:ext>
            </a:extLst>
          </p:cNvPr>
          <p:cNvSpPr/>
          <p:nvPr/>
        </p:nvSpPr>
        <p:spPr>
          <a:xfrm>
            <a:off x="3344811" y="4243128"/>
            <a:ext cx="17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DOPO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Scansioni corporee X49™</a:t>
            </a:r>
          </a:p>
        </p:txBody>
      </p:sp>
    </p:spTree>
    <p:extLst>
      <p:ext uri="{BB962C8B-B14F-4D97-AF65-F5344CB8AC3E}">
        <p14:creationId xmlns:p14="http://schemas.microsoft.com/office/powerpoint/2010/main" val="9219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E85EC-BB0A-6945-ADC0-E600313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3D10B-16A6-EF4F-B3D9-BDDD822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C95832-1677-FF4F-9E4B-D9F2B6231D74}"/>
              </a:ext>
            </a:extLst>
          </p:cNvPr>
          <p:cNvSpPr txBox="1">
            <a:spLocks/>
          </p:cNvSpPr>
          <p:nvPr/>
        </p:nvSpPr>
        <p:spPr>
          <a:xfrm>
            <a:off x="8693311" y="1419730"/>
            <a:ext cx="3157792" cy="136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Benefici dell’X49™</a:t>
            </a:r>
            <a:endParaRPr lang="it-IT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9414B-815C-0E49-97D2-ADC735A5E825}"/>
              </a:ext>
            </a:extLst>
          </p:cNvPr>
          <p:cNvSpPr/>
          <p:nvPr/>
        </p:nvSpPr>
        <p:spPr>
          <a:xfrm>
            <a:off x="8312693" y="3176459"/>
            <a:ext cx="35504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Rafforza le ossa ottenendo una base molto solida.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Recupero più rapido, indipendentemente dall’età.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000" dirty="0">
                <a:solidFill>
                  <a:schemeClr val="bg1"/>
                </a:solidFill>
                <a:latin typeface="Gotham Book" pitchFamily="2" charset="0"/>
              </a:rPr>
              <a:t>Sostegno della salute e della funzionalità cardiaca.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F8371-8BD3-5745-9A8B-48D6BF170556}"/>
              </a:ext>
            </a:extLst>
          </p:cNvPr>
          <p:cNvCxnSpPr>
            <a:cxnSpLocks/>
          </p:cNvCxnSpPr>
          <p:nvPr/>
        </p:nvCxnSpPr>
        <p:spPr>
          <a:xfrm>
            <a:off x="8807115" y="2922768"/>
            <a:ext cx="2117557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84B275-FCAC-DE4E-8070-D853DA3444FE}"/>
              </a:ext>
            </a:extLst>
          </p:cNvPr>
          <p:cNvSpPr/>
          <p:nvPr/>
        </p:nvSpPr>
        <p:spPr>
          <a:xfrm>
            <a:off x="8486256" y="1271752"/>
            <a:ext cx="45719" cy="394058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FC946-8EFC-BC46-A1CE-B841B3011E64}"/>
              </a:ext>
            </a:extLst>
          </p:cNvPr>
          <p:cNvSpPr/>
          <p:nvPr/>
        </p:nvSpPr>
        <p:spPr>
          <a:xfrm>
            <a:off x="8531976" y="4412892"/>
            <a:ext cx="289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7C1951"/>
                </a:solidFill>
                <a:latin typeface="Gotham Book" pitchFamily="2" charset="0"/>
              </a:rPr>
              <a:t>DIASTOLICA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71C12-B4F8-E844-89BD-131FC5380302}"/>
              </a:ext>
            </a:extLst>
          </p:cNvPr>
          <p:cNvSpPr/>
          <p:nvPr/>
        </p:nvSpPr>
        <p:spPr>
          <a:xfrm>
            <a:off x="9111195" y="1599618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7C1951"/>
                </a:solidFill>
                <a:latin typeface="Gotham Book" pitchFamily="2" charset="0"/>
              </a:rPr>
              <a:t>SISTOLICA</a:t>
            </a:r>
            <a:endParaRPr lang="en-US" sz="2400" dirty="0">
              <a:solidFill>
                <a:srgbClr val="7C195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6578-19D0-0E4D-B21A-4158628EFE96}"/>
              </a:ext>
            </a:extLst>
          </p:cNvPr>
          <p:cNvSpPr/>
          <p:nvPr/>
        </p:nvSpPr>
        <p:spPr>
          <a:xfrm>
            <a:off x="9418170" y="2308896"/>
            <a:ext cx="1117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110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F4EA4-7842-D341-A87A-4BB27056A90E}"/>
              </a:ext>
            </a:extLst>
          </p:cNvPr>
          <p:cNvSpPr/>
          <p:nvPr/>
        </p:nvSpPr>
        <p:spPr>
          <a:xfrm>
            <a:off x="9474276" y="3338561"/>
            <a:ext cx="1005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E45922-74C1-494F-B491-A9B0BFCBA8F0}"/>
              </a:ext>
            </a:extLst>
          </p:cNvPr>
          <p:cNvCxnSpPr>
            <a:cxnSpLocks/>
          </p:cNvCxnSpPr>
          <p:nvPr/>
        </p:nvCxnSpPr>
        <p:spPr>
          <a:xfrm>
            <a:off x="9068927" y="3242043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D8DA4-064D-D341-A132-E48E6EA4CD4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Benefici dell’X49™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26F14A-27D4-DF40-B6B5-26BE83E3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7916340" cy="4351338"/>
          </a:xfrm>
        </p:spPr>
        <p:txBody>
          <a:bodyPr>
            <a:normAutofit/>
          </a:bodyPr>
          <a:lstStyle/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I risultati dello studio mostrano una riduzione della pressione sanguigna: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it-IT" sz="24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dirty="0">
                <a:solidFill>
                  <a:srgbClr val="7C1951"/>
                </a:solidFill>
                <a:latin typeface="Gotham Medium" pitchFamily="2" charset="0"/>
              </a:rPr>
              <a:t>X49™ da solo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Diminuzione sistolica del 5,51% 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it-IT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dirty="0">
                <a:solidFill>
                  <a:srgbClr val="7C1951"/>
                </a:solidFill>
                <a:latin typeface="Gotham Medium" pitchFamily="2" charset="0"/>
              </a:rPr>
              <a:t>X39® + X49™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Diminuzione sistolica del 7,75%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Diminuzione diastolica del 17,98%</a:t>
            </a:r>
          </a:p>
        </p:txBody>
      </p:sp>
    </p:spTree>
    <p:extLst>
      <p:ext uri="{BB962C8B-B14F-4D97-AF65-F5344CB8AC3E}">
        <p14:creationId xmlns:p14="http://schemas.microsoft.com/office/powerpoint/2010/main" val="2859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6D60D-9C5E-9849-A79A-252209381C3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i="1" dirty="0">
                <a:solidFill>
                  <a:srgbClr val="7C1951"/>
                </a:solidFill>
                <a:latin typeface="Gotham Medium" pitchFamily="2" charset="0"/>
              </a:rPr>
              <a:t>Panoramica</a:t>
            </a:r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 della presentazione</a:t>
            </a:r>
            <a:endParaRPr lang="it-IT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757F-AC07-DC49-BFE5-C9510A8C0490}"/>
              </a:ext>
            </a:extLst>
          </p:cNvPr>
          <p:cNvSpPr txBox="1">
            <a:spLocks/>
          </p:cNvSpPr>
          <p:nvPr/>
        </p:nvSpPr>
        <p:spPr>
          <a:xfrm>
            <a:off x="886775" y="2000031"/>
            <a:ext cx="10515600" cy="370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Gotham Book" pitchFamily="2" charset="0"/>
              </a:rPr>
              <a:t>Panoramica sui benefici del prodotto.</a:t>
            </a:r>
          </a:p>
          <a:p>
            <a:pPr algn="l"/>
            <a:r>
              <a:rPr lang="it-IT" dirty="0">
                <a:latin typeface="Gotham Book" pitchFamily="2" charset="0"/>
              </a:rPr>
              <a:t>Perché l’X49™ è il compagno perfetto dell’X39®? </a:t>
            </a:r>
          </a:p>
          <a:p>
            <a:pPr algn="l"/>
            <a:r>
              <a:rPr lang="it-IT" dirty="0">
                <a:latin typeface="Gotham Book" pitchFamily="2" charset="0"/>
              </a:rPr>
              <a:t>Quali benefici posso aspettarmi dall’X49™? </a:t>
            </a:r>
          </a:p>
          <a:p>
            <a:pPr algn="l"/>
            <a:r>
              <a:rPr lang="it-IT" dirty="0">
                <a:latin typeface="Gotham Book" pitchFamily="2" charset="0"/>
              </a:rPr>
              <a:t>Quali benefici posso aspettarmi dall’utilizzo combinato di X39® e X49™? </a:t>
            </a:r>
          </a:p>
          <a:p>
            <a:pPr algn="l"/>
            <a:r>
              <a:rPr lang="it-IT" dirty="0">
                <a:latin typeface="Gotham Book" pitchFamily="2" charset="0"/>
              </a:rPr>
              <a:t>Pacchetto Prestazione.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0BBEC-715B-AB4B-B1F4-4DBBA611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359" y="2000031"/>
            <a:ext cx="339220" cy="33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E8FB-080C-0240-B66E-CB00C934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2462452"/>
            <a:ext cx="339220" cy="33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2867C-1BAA-E849-ABB7-47274AC4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925149"/>
            <a:ext cx="339220" cy="3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180DD-0308-B44D-A63A-F5D5F0E0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387570"/>
            <a:ext cx="339220" cy="339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584ED-910F-2349-8E08-FEFEF83D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59" y="3853548"/>
            <a:ext cx="339220" cy="3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B213-89A5-CC44-A39D-F0E99405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23010" b="1211"/>
          <a:stretch/>
        </p:blipFill>
        <p:spPr>
          <a:xfrm>
            <a:off x="0" y="0"/>
            <a:ext cx="8668512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6DB8A-1062-254F-9DA3-2BC4F124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90" y="72300"/>
            <a:ext cx="4333998" cy="67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DDB007-5606-9A49-A7CB-DC01D366DEB5}"/>
              </a:ext>
            </a:extLst>
          </p:cNvPr>
          <p:cNvSpPr txBox="1">
            <a:spLocks/>
          </p:cNvSpPr>
          <p:nvPr/>
        </p:nvSpPr>
        <p:spPr>
          <a:xfrm>
            <a:off x="8823583" y="-156410"/>
            <a:ext cx="2917885" cy="211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ko-KR" sz="36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Ulteriori benefici dell’X49™</a:t>
            </a:r>
            <a:endParaRPr lang="it-IT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C1065-16DC-8246-8E87-8A5194882F4C}"/>
              </a:ext>
            </a:extLst>
          </p:cNvPr>
          <p:cNvSpPr/>
          <p:nvPr/>
        </p:nvSpPr>
        <p:spPr>
          <a:xfrm>
            <a:off x="8478222" y="2199834"/>
            <a:ext cx="3283821" cy="448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it-IT" dirty="0">
                <a:solidFill>
                  <a:schemeClr val="bg1"/>
                </a:solidFill>
              </a:rPr>
              <a:t>Sostiene la salute e la funzione cerebrale.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it-IT" dirty="0">
                <a:solidFill>
                  <a:schemeClr val="bg1"/>
                </a:solidFill>
              </a:rPr>
              <a:t>L’X49™ è maggiormente dedicato al supporto di chi desidera aumentare la massa muscolare e ridurre il grasso corporeo e vedere al contempo miglioramenti nella forza e nella resistenza. </a:t>
            </a:r>
            <a:br>
              <a:rPr 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it-IT" dirty="0">
                <a:solidFill>
                  <a:schemeClr val="bg1"/>
                </a:solidFill>
              </a:rPr>
              <a:t>L’X49™ darà benefici maggiormente a chi pratica una dieta e un programma di esercizi costanti, con un sistema cardiovascolare sano e una costante idratazione.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0D74C-C937-7840-ACEF-092854400C86}"/>
              </a:ext>
            </a:extLst>
          </p:cNvPr>
          <p:cNvCxnSpPr/>
          <p:nvPr/>
        </p:nvCxnSpPr>
        <p:spPr>
          <a:xfrm>
            <a:off x="8927432" y="2044460"/>
            <a:ext cx="1708484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4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D13590-4FE4-1D42-97AA-5D715D5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65"/>
            <a:ext cx="10515600" cy="2200484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4800" dirty="0">
                <a:solidFill>
                  <a:schemeClr val="bg1"/>
                </a:solidFill>
                <a:latin typeface="Gotham Medium" pitchFamily="2" charset="0"/>
              </a:rPr>
              <a:t>Quali benefici posso aspettarmi dall’utilizzo combinato di X39® e X49™?</a:t>
            </a:r>
          </a:p>
        </p:txBody>
      </p:sp>
    </p:spTree>
    <p:extLst>
      <p:ext uri="{BB962C8B-B14F-4D97-AF65-F5344CB8AC3E}">
        <p14:creationId xmlns:p14="http://schemas.microsoft.com/office/powerpoint/2010/main" val="52578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FB3568-2ACC-2D41-9A31-D878C116CC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Benefici dell’utilizzo combinato di X39® + X49™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8FBFF-9F15-244D-AED9-9478FDA62122}"/>
              </a:ext>
            </a:extLst>
          </p:cNvPr>
          <p:cNvSpPr txBox="1">
            <a:spLocks/>
          </p:cNvSpPr>
          <p:nvPr/>
        </p:nvSpPr>
        <p:spPr>
          <a:xfrm>
            <a:off x="1155031" y="1773072"/>
            <a:ext cx="9192127" cy="350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>
                <a:latin typeface="Gotham Book" pitchFamily="2" charset="0"/>
              </a:rPr>
              <a:t>L’uso di entrambi X39® e X49™ simultaneamente sbloccherà i loro benefici sinergici.</a:t>
            </a:r>
            <a:br>
              <a:rPr lang="it-IT" sz="2000" dirty="0">
                <a:latin typeface="Gotham Book" pitchFamily="2" charset="0"/>
              </a:rPr>
            </a:br>
            <a:endParaRPr lang="it-IT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it-IT" sz="2000" dirty="0">
                <a:latin typeface="Gotham Book" pitchFamily="2" charset="0"/>
              </a:rPr>
              <a:t>L’X39® aiuta il potenziamento delle cellule staminali, mentre l’X49™ aiuta il rimodellamento del corpo e il miglioramento della composizione corporea.</a:t>
            </a:r>
          </a:p>
          <a:p>
            <a:pPr lvl="1"/>
            <a:endParaRPr lang="it-IT" sz="2000" dirty="0">
              <a:latin typeface="Gotham Book" pitchFamily="2" charset="0"/>
            </a:endParaRPr>
          </a:p>
          <a:p>
            <a:pPr marL="0" indent="0">
              <a:buNone/>
            </a:pPr>
            <a:r>
              <a:rPr lang="it-IT" sz="2000" dirty="0">
                <a:latin typeface="Gotham Book" pitchFamily="2" charset="0"/>
              </a:rPr>
              <a:t>Il loro uso in tandem aumenterà i benefici di entrambi i prodotti, migliorando la salute complessiva e le capacità in modo esponenziale.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1A027-1B03-9247-BC0E-057487EF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1734449"/>
            <a:ext cx="504684" cy="50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439E5-425E-6243-8F26-1AC9342C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640914"/>
            <a:ext cx="504684" cy="50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2E260-A90A-B941-9A37-C6E282E4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638523"/>
            <a:ext cx="504684" cy="5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52B08-5CFF-3C4F-AD1F-CF5293F75B1C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823712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it-IT" sz="4800" dirty="0">
                <a:solidFill>
                  <a:srgbClr val="8C0E56"/>
                </a:solidFill>
                <a:latin typeface="Gotham Medium" pitchFamily="2" charset="0"/>
              </a:rPr>
              <a:t>% di miglioramento dell’X49™ vs X39® + X49™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B243-2829-F942-B2CD-27D8A17BC050}"/>
              </a:ext>
            </a:extLst>
          </p:cNvPr>
          <p:cNvSpPr/>
          <p:nvPr/>
        </p:nvSpPr>
        <p:spPr>
          <a:xfrm>
            <a:off x="491359" y="1988693"/>
            <a:ext cx="2344442" cy="804957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X49™ da solo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95DF-58F3-7340-BC76-0D8B8DD65BCA}"/>
              </a:ext>
            </a:extLst>
          </p:cNvPr>
          <p:cNvSpPr/>
          <p:nvPr/>
        </p:nvSpPr>
        <p:spPr>
          <a:xfrm>
            <a:off x="6299154" y="1988879"/>
            <a:ext cx="2823384" cy="104439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X39® + X49™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Gotham Medium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6411A-5DE3-494C-A77D-9D3010C8937D}"/>
              </a:ext>
            </a:extLst>
          </p:cNvPr>
          <p:cNvSpPr/>
          <p:nvPr/>
        </p:nvSpPr>
        <p:spPr>
          <a:xfrm>
            <a:off x="4263488" y="2934547"/>
            <a:ext cx="25788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72,73%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22,63%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57,14%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4,04%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A4D2-B854-7847-B680-C337298446EC}"/>
              </a:ext>
            </a:extLst>
          </p:cNvPr>
          <p:cNvSpPr/>
          <p:nvPr/>
        </p:nvSpPr>
        <p:spPr>
          <a:xfrm>
            <a:off x="477504" y="290771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Bici (calorie bruciate)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Bici (velocità massima)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Bici (distanza)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Battito (diminuzione)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B8E6-4153-AA46-94F3-AB13B6EA1E73}"/>
              </a:ext>
            </a:extLst>
          </p:cNvPr>
          <p:cNvSpPr/>
          <p:nvPr/>
        </p:nvSpPr>
        <p:spPr>
          <a:xfrm rot="16200000" flipH="1">
            <a:off x="5922040" y="-2710223"/>
            <a:ext cx="36000" cy="10750067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A5852-A860-BB43-868C-B5C8B62B47D9}"/>
              </a:ext>
            </a:extLst>
          </p:cNvPr>
          <p:cNvSpPr/>
          <p:nvPr/>
        </p:nvSpPr>
        <p:spPr>
          <a:xfrm>
            <a:off x="10085138" y="2922437"/>
            <a:ext cx="157393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90,91%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27,54%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65,15%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5,38%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A7CDA-034C-4741-9B2B-850020768600}"/>
              </a:ext>
            </a:extLst>
          </p:cNvPr>
          <p:cNvSpPr/>
          <p:nvPr/>
        </p:nvSpPr>
        <p:spPr>
          <a:xfrm>
            <a:off x="6299154" y="289560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Bici (calorie bruciate)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Bici (velocità massima)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Bici (distanza)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2400" dirty="0">
                <a:solidFill>
                  <a:srgbClr val="7C1951"/>
                </a:solidFill>
                <a:latin typeface="Gotham Book" pitchFamily="2" charset="0"/>
              </a:rPr>
              <a:t>Battito (diminuzione)</a:t>
            </a:r>
          </a:p>
        </p:txBody>
      </p:sp>
    </p:spTree>
    <p:extLst>
      <p:ext uri="{BB962C8B-B14F-4D97-AF65-F5344CB8AC3E}">
        <p14:creationId xmlns:p14="http://schemas.microsoft.com/office/powerpoint/2010/main" val="272250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C24C-3352-2147-BA6D-421DDAC25809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Cambiamenti del corpo!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54597E-CFA3-FA48-844F-9317D5C5675F}"/>
              </a:ext>
            </a:extLst>
          </p:cNvPr>
          <p:cNvSpPr txBox="1">
            <a:spLocks/>
          </p:cNvSpPr>
          <p:nvPr/>
        </p:nvSpPr>
        <p:spPr>
          <a:xfrm>
            <a:off x="491359" y="1905421"/>
            <a:ext cx="9192127" cy="25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Ciò che i dati mostrano: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it-IT" sz="20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L’X39® e l’X49™ aiutano la costruzione del corpo in maniera diversa.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L’aggiunta di X49™ porta a una maggiore perdita di grasso (11% in 60 giorni).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L’X49™ rende il corpo più magro e forte.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L’uso di X39® e X49™ crea maggior cambiamento.</a:t>
            </a:r>
          </a:p>
        </p:txBody>
      </p:sp>
    </p:spTree>
    <p:extLst>
      <p:ext uri="{BB962C8B-B14F-4D97-AF65-F5344CB8AC3E}">
        <p14:creationId xmlns:p14="http://schemas.microsoft.com/office/powerpoint/2010/main" val="11346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97B79-32AA-9345-BB65-A43BECD1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B0348-51BE-8748-A3D5-8E038D29483E}"/>
              </a:ext>
            </a:extLst>
          </p:cNvPr>
          <p:cNvSpPr txBox="1"/>
          <p:nvPr/>
        </p:nvSpPr>
        <p:spPr>
          <a:xfrm>
            <a:off x="4959896" y="5179360"/>
            <a:ext cx="22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X39® dietro il collo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EA43-70E6-9B46-A31F-EDB4B148441F}"/>
              </a:ext>
            </a:extLst>
          </p:cNvPr>
          <p:cNvSpPr txBox="1"/>
          <p:nvPr/>
        </p:nvSpPr>
        <p:spPr>
          <a:xfrm>
            <a:off x="8248692" y="5150750"/>
            <a:ext cx="28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X49™ sotto l’ombelico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518B-722A-3A43-A58E-39E71C291320}"/>
              </a:ext>
            </a:extLst>
          </p:cNvPr>
          <p:cNvSpPr/>
          <p:nvPr/>
        </p:nvSpPr>
        <p:spPr>
          <a:xfrm>
            <a:off x="8248692" y="2191044"/>
            <a:ext cx="2573112" cy="2573112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28079-CB2F-9F4A-B1A7-EC796728A78D}"/>
              </a:ext>
            </a:extLst>
          </p:cNvPr>
          <p:cNvSpPr txBox="1">
            <a:spLocks/>
          </p:cNvSpPr>
          <p:nvPr/>
        </p:nvSpPr>
        <p:spPr>
          <a:xfrm>
            <a:off x="296552" y="1599313"/>
            <a:ext cx="3513448" cy="273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Posizionamento dei cerotti X39® + X49™</a:t>
            </a:r>
            <a:endParaRPr lang="it-IT" altLang="ko-KR" sz="36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70579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44914-B74B-A641-B27C-E705DED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183262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4800" dirty="0">
                <a:solidFill>
                  <a:schemeClr val="bg1"/>
                </a:solidFill>
                <a:latin typeface="Gotham Medium" pitchFamily="2" charset="0"/>
              </a:rPr>
              <a:t>Pacchetto Prestazione</a:t>
            </a:r>
          </a:p>
        </p:txBody>
      </p:sp>
    </p:spTree>
    <p:extLst>
      <p:ext uri="{BB962C8B-B14F-4D97-AF65-F5344CB8AC3E}">
        <p14:creationId xmlns:p14="http://schemas.microsoft.com/office/powerpoint/2010/main" val="17085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6B3160-8260-3B4D-818D-CF0CBF904214}"/>
              </a:ext>
            </a:extLst>
          </p:cNvPr>
          <p:cNvSpPr/>
          <p:nvPr/>
        </p:nvSpPr>
        <p:spPr>
          <a:xfrm>
            <a:off x="4893837" y="2110837"/>
            <a:ext cx="3356242" cy="1863179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DF3D5D-6073-3A48-8EFC-8C6F434AB415}"/>
              </a:ext>
            </a:extLst>
          </p:cNvPr>
          <p:cNvSpPr/>
          <p:nvPr/>
        </p:nvSpPr>
        <p:spPr>
          <a:xfrm>
            <a:off x="8493381" y="2110837"/>
            <a:ext cx="3266101" cy="186317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647027F-21DA-F54D-BFDD-1DAD563C4987}"/>
              </a:ext>
            </a:extLst>
          </p:cNvPr>
          <p:cNvSpPr/>
          <p:nvPr/>
        </p:nvSpPr>
        <p:spPr>
          <a:xfrm>
            <a:off x="8506675" y="4145859"/>
            <a:ext cx="3252807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BE9EB5-A6FC-EF4D-A2E0-C4757B73E0DA}"/>
              </a:ext>
            </a:extLst>
          </p:cNvPr>
          <p:cNvSpPr/>
          <p:nvPr/>
        </p:nvSpPr>
        <p:spPr>
          <a:xfrm>
            <a:off x="4978466" y="4145859"/>
            <a:ext cx="3356242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52AC-83E2-9C44-AE92-4B96EF04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83" y="2255712"/>
            <a:ext cx="3849039" cy="3239630"/>
          </a:xfrm>
        </p:spPr>
        <p:txBody>
          <a:bodyPr>
            <a:normAutofit/>
          </a:bodyPr>
          <a:lstStyle/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dirty="0">
                <a:latin typeface="Gotham Book" pitchFamily="2" charset="0"/>
              </a:rPr>
              <a:t>Il Pacchetto Prestazione è il modo migliore per sperimentare insieme l’X39® e l’X49™.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dirty="0">
                <a:latin typeface="Gotham Book" pitchFamily="2" charset="0"/>
              </a:rPr>
              <a:t>Include 30 unità ciascuno sia dei cerotti X39® che dei cerotti X49™.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b="1" dirty="0">
                <a:solidFill>
                  <a:srgbClr val="7C1951"/>
                </a:solidFill>
                <a:latin typeface="Gotham Book" pitchFamily="2" charset="0"/>
              </a:rPr>
              <a:t>Risparmia $20 </a:t>
            </a:r>
            <a:r>
              <a:rPr lang="it-IT" sz="2000" dirty="0">
                <a:latin typeface="Gotham Book" pitchFamily="2" charset="0"/>
              </a:rPr>
              <a:t>con il prezzo pacchetto scontato.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b="1" dirty="0">
                <a:solidFill>
                  <a:srgbClr val="7C1951"/>
                </a:solidFill>
                <a:latin typeface="Gotham Book" pitchFamily="2" charset="0"/>
              </a:rPr>
              <a:t>Risparmia ulteriori $10</a:t>
            </a:r>
            <a:r>
              <a:rPr lang="it-IT" sz="2000" dirty="0">
                <a:latin typeface="Gotham Book" pitchFamily="2" charset="0"/>
              </a:rPr>
              <a:t> con un ordine in abbonamento mensile.</a:t>
            </a:r>
          </a:p>
          <a:p>
            <a:pPr marL="0" indent="0">
              <a:buNone/>
            </a:pPr>
            <a:endParaRPr lang="it-IT" sz="2000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541F9A-DD75-8242-9742-D265B963E773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Ottieni i benefici di entrambi con il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9FC0F-75B8-AA4D-90C8-4C4B265B495A}"/>
              </a:ext>
            </a:extLst>
          </p:cNvPr>
          <p:cNvSpPr txBox="1">
            <a:spLocks/>
          </p:cNvSpPr>
          <p:nvPr/>
        </p:nvSpPr>
        <p:spPr>
          <a:xfrm>
            <a:off x="532923" y="1271752"/>
            <a:ext cx="556307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000" i="1" dirty="0">
                <a:solidFill>
                  <a:srgbClr val="7C1951"/>
                </a:solidFill>
                <a:latin typeface="Gotham Light" pitchFamily="2" charset="0"/>
              </a:rPr>
              <a:t>Pacchetto Prestazione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CF01D-988E-2346-8E4E-AEA8B19DCA94}"/>
              </a:ext>
            </a:extLst>
          </p:cNvPr>
          <p:cNvSpPr/>
          <p:nvPr/>
        </p:nvSpPr>
        <p:spPr>
          <a:xfrm>
            <a:off x="5084190" y="2346618"/>
            <a:ext cx="2344442" cy="353923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Acquisto normale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53567-674D-824B-A1FC-3A3D6D56E9C8}"/>
              </a:ext>
            </a:extLst>
          </p:cNvPr>
          <p:cNvSpPr/>
          <p:nvPr/>
        </p:nvSpPr>
        <p:spPr>
          <a:xfrm>
            <a:off x="6883685" y="2829700"/>
            <a:ext cx="14775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$99,95 | 77BV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$99,95 | 77BV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$199,90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04146-DDDD-F24D-B55B-C50AEBD1144B}"/>
              </a:ext>
            </a:extLst>
          </p:cNvPr>
          <p:cNvSpPr/>
          <p:nvPr/>
        </p:nvSpPr>
        <p:spPr>
          <a:xfrm>
            <a:off x="4978466" y="2817730"/>
            <a:ext cx="245016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Una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confez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. di X39®: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Una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confez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. di X49™: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E2C6A-C5A1-5E46-818C-227305C0E9A0}"/>
              </a:ext>
            </a:extLst>
          </p:cNvPr>
          <p:cNvSpPr/>
          <p:nvPr/>
        </p:nvSpPr>
        <p:spPr>
          <a:xfrm>
            <a:off x="8586969" y="2292842"/>
            <a:ext cx="2681332" cy="60959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Pacchetto prestazione</a:t>
            </a:r>
            <a:b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</a:br>
            <a:r>
              <a:rPr lang="it-IT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(Prezzo scontato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367-948D-C84F-899F-1BC05EFCFD66}"/>
              </a:ext>
            </a:extLst>
          </p:cNvPr>
          <p:cNvSpPr/>
          <p:nvPr/>
        </p:nvSpPr>
        <p:spPr>
          <a:xfrm>
            <a:off x="8586969" y="2903422"/>
            <a:ext cx="317251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Un pacchetto prestazione: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1100" dirty="0">
              <a:solidFill>
                <a:schemeClr val="tx1">
                  <a:lumMod val="85000"/>
                  <a:lumOff val="15000"/>
                </a:schemeClr>
              </a:solidFill>
              <a:latin typeface="Gotham Book" pitchFamily="2" charset="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TOTALE:            </a:t>
            </a: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$179,95 | 156BV+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3DF04-8CAF-6F48-927F-BF4F11D654C6}"/>
              </a:ext>
            </a:extLst>
          </p:cNvPr>
          <p:cNvSpPr/>
          <p:nvPr/>
        </p:nvSpPr>
        <p:spPr>
          <a:xfrm>
            <a:off x="5084190" y="4296399"/>
            <a:ext cx="2861452" cy="609599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Pacchetto prestazione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(Ordine normale)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F684E-1A96-F64C-8C70-0C09AE665EA3}"/>
              </a:ext>
            </a:extLst>
          </p:cNvPr>
          <p:cNvSpPr/>
          <p:nvPr/>
        </p:nvSpPr>
        <p:spPr>
          <a:xfrm>
            <a:off x="8586969" y="4242862"/>
            <a:ext cx="3013840" cy="81516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Pacchetto prestazione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</a:rPr>
              <a:t>(ordine in abbonamento mensile)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BA2B6-4968-7C42-B65F-BB5C870BCC1C}"/>
              </a:ext>
            </a:extLst>
          </p:cNvPr>
          <p:cNvSpPr/>
          <p:nvPr/>
        </p:nvSpPr>
        <p:spPr>
          <a:xfrm>
            <a:off x="6570625" y="5035104"/>
            <a:ext cx="1783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$179,95 | 156BV+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3B4C8-08B6-D249-B30C-C2EA60A3AFBB}"/>
              </a:ext>
            </a:extLst>
          </p:cNvPr>
          <p:cNvSpPr/>
          <p:nvPr/>
        </p:nvSpPr>
        <p:spPr>
          <a:xfrm>
            <a:off x="5130014" y="5035104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TOTALE: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EEAFC-F084-D644-9140-FB8F2B5609F1}"/>
              </a:ext>
            </a:extLst>
          </p:cNvPr>
          <p:cNvSpPr/>
          <p:nvPr/>
        </p:nvSpPr>
        <p:spPr>
          <a:xfrm>
            <a:off x="9849065" y="4984943"/>
            <a:ext cx="19104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rgbClr val="7C1951"/>
                </a:solidFill>
                <a:latin typeface="Gotham Book" pitchFamily="2" charset="0"/>
              </a:rPr>
              <a:t>$169,95 | 156BV+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2477E-6F5C-9345-BB53-E4D483A071E4}"/>
              </a:ext>
            </a:extLst>
          </p:cNvPr>
          <p:cNvSpPr/>
          <p:nvPr/>
        </p:nvSpPr>
        <p:spPr>
          <a:xfrm>
            <a:off x="8586969" y="4984943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en-I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2" charset="0"/>
              </a:rPr>
              <a:t>TOTALE: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BCCF6-AACD-4524-96EE-3166F5A1702D}"/>
              </a:ext>
            </a:extLst>
          </p:cNvPr>
          <p:cNvSpPr/>
          <p:nvPr/>
        </p:nvSpPr>
        <p:spPr>
          <a:xfrm>
            <a:off x="212906" y="5500290"/>
            <a:ext cx="4871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it-IT" sz="1200" dirty="0">
                <a:solidFill>
                  <a:srgbClr val="7C1951"/>
                </a:solidFill>
                <a:latin typeface="Gotham Book" pitchFamily="2" charset="0"/>
              </a:rPr>
              <a:t>+ Prezzi validi solo fino al 28 aprile2022, successivamente $179,95 | 140BV (ingrosso) e $169,95 | 140BV (ordine in abbonamento mensile)</a:t>
            </a:r>
          </a:p>
        </p:txBody>
      </p:sp>
    </p:spTree>
    <p:extLst>
      <p:ext uri="{BB962C8B-B14F-4D97-AF65-F5344CB8AC3E}">
        <p14:creationId xmlns:p14="http://schemas.microsoft.com/office/powerpoint/2010/main" val="7373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E2B3A-1750-6D4A-8F96-D9D88FBA2C13}"/>
              </a:ext>
            </a:extLst>
          </p:cNvPr>
          <p:cNvSpPr/>
          <p:nvPr/>
        </p:nvSpPr>
        <p:spPr>
          <a:xfrm>
            <a:off x="1" y="0"/>
            <a:ext cx="1109311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47B0F-73D0-3145-A7DA-3EE8412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16E5D3-0DB1-2547-BB42-80D96A6B9403}"/>
              </a:ext>
            </a:extLst>
          </p:cNvPr>
          <p:cNvSpPr txBox="1">
            <a:spLocks/>
          </p:cNvSpPr>
          <p:nvPr/>
        </p:nvSpPr>
        <p:spPr>
          <a:xfrm>
            <a:off x="8633155" y="2658984"/>
            <a:ext cx="3268656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ko-KR" sz="3600" dirty="0">
                <a:solidFill>
                  <a:schemeClr val="bg1"/>
                </a:solidFill>
                <a:latin typeface="Gotham Medium" pitchFamily="2" charset="0"/>
                <a:cs typeface="Avenir Black"/>
              </a:rPr>
              <a:t>Pacchetto prestazione X39® + X49™</a:t>
            </a:r>
            <a:endParaRPr lang="it-IT" altLang="ko-KR" sz="4000" baseline="30000" dirty="0">
              <a:solidFill>
                <a:schemeClr val="bg1"/>
              </a:solidFill>
              <a:latin typeface="Gotham Medium" pitchFamily="2" charset="0"/>
              <a:cs typeface="Avenir Black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8FB2D0-C1FD-7346-9208-C57D54A5EC2D}"/>
              </a:ext>
            </a:extLst>
          </p:cNvPr>
          <p:cNvCxnSpPr>
            <a:cxnSpLocks/>
          </p:cNvCxnSpPr>
          <p:nvPr/>
        </p:nvCxnSpPr>
        <p:spPr>
          <a:xfrm>
            <a:off x="8758990" y="4174051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F67743-B6F1-FE49-B245-349EB1FB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0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B7AB-1C95-8D43-8AEF-86B11F74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974595"/>
          </a:xfrm>
        </p:spPr>
        <p:txBody>
          <a:bodyPr>
            <a:normAutofit/>
          </a:bodyPr>
          <a:lstStyle/>
          <a:p>
            <a:pPr algn="ctr"/>
            <a:r>
              <a:rPr lang="it-IT" sz="4800" noProof="0">
                <a:solidFill>
                  <a:schemeClr val="bg1"/>
                </a:solidFill>
                <a:latin typeface="Gotham Medium" pitchFamily="2" charset="0"/>
              </a:rPr>
              <a:t>Panoramica sui benefici del prodotto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C070560-A89D-8640-8CE4-48BBC3C26715}"/>
              </a:ext>
            </a:extLst>
          </p:cNvPr>
          <p:cNvSpPr txBox="1">
            <a:spLocks/>
          </p:cNvSpPr>
          <p:nvPr/>
        </p:nvSpPr>
        <p:spPr>
          <a:xfrm>
            <a:off x="1513490" y="2807138"/>
            <a:ext cx="9144000" cy="65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Gotham Medium" pitchFamily="2" charset="0"/>
              </a:rPr>
              <a:t>X39® + X49™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EC4B3-58E9-2147-B321-464BD0E8CC82}"/>
              </a:ext>
            </a:extLst>
          </p:cNvPr>
          <p:cNvSpPr txBox="1"/>
          <p:nvPr/>
        </p:nvSpPr>
        <p:spPr>
          <a:xfrm>
            <a:off x="2581552" y="4102353"/>
            <a:ext cx="7028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otham Book" pitchFamily="2" charset="0"/>
              </a:rPr>
              <a:t>L’X49™ è più potente quando usato insieme all’X39®, quindi vediamo prima di tutto una rapida panoramica sui benefici di ognuno dei due prodotti. </a:t>
            </a:r>
          </a:p>
        </p:txBody>
      </p:sp>
    </p:spTree>
    <p:extLst>
      <p:ext uri="{BB962C8B-B14F-4D97-AF65-F5344CB8AC3E}">
        <p14:creationId xmlns:p14="http://schemas.microsoft.com/office/powerpoint/2010/main" val="34105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A3CB-3353-854B-8630-D484C678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4"/>
            <a:ext cx="7176796" cy="373872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200" noProof="0">
                <a:latin typeface="Gotham Book" pitchFamily="2" charset="0"/>
              </a:rPr>
              <a:t>Il beneficio principale dell’</a:t>
            </a:r>
            <a:r>
              <a:rPr lang="it-IT" sz="2200" noProof="0">
                <a:solidFill>
                  <a:srgbClr val="0070C0"/>
                </a:solidFill>
                <a:latin typeface="Gotham Book" pitchFamily="2" charset="0"/>
              </a:rPr>
              <a:t>X39® </a:t>
            </a:r>
            <a:r>
              <a:rPr lang="it-IT" sz="2200" noProof="0">
                <a:latin typeface="Gotham Book" pitchFamily="2" charset="0"/>
              </a:rPr>
              <a:t>è</a:t>
            </a:r>
            <a:r>
              <a:rPr lang="it-IT" sz="2200" noProof="0">
                <a:solidFill>
                  <a:srgbClr val="0070C0"/>
                </a:solidFill>
                <a:latin typeface="Gotham Book" pitchFamily="2" charset="0"/>
              </a:rPr>
              <a:t> l’attivazione delle cellule staminali </a:t>
            </a:r>
            <a:r>
              <a:rPr lang="it-IT" sz="2200" noProof="0">
                <a:latin typeface="Gotham Book" pitchFamily="2" charset="0"/>
              </a:rPr>
              <a:t>e il loro potenziamento, portandole a comportarsi come cellule più giovani e più sane. Ciò conduce a:</a:t>
            </a:r>
          </a:p>
          <a:p>
            <a:pPr marL="0" indent="0">
              <a:buNone/>
            </a:pPr>
            <a:endParaRPr lang="it-IT" sz="2000" noProof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noProof="0">
                <a:latin typeface="Gotham Book" pitchFamily="2" charset="0"/>
              </a:rPr>
              <a:t>Maggiore energia e sonno migliore.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noProof="0">
                <a:latin typeface="Gotham Book" pitchFamily="2" charset="0"/>
              </a:rPr>
              <a:t>Sostegno del sistema immunitario.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noProof="0">
                <a:latin typeface="Gotham Book" pitchFamily="2" charset="0"/>
              </a:rPr>
              <a:t>Sollievo da dolori e malesseri di lieve entità.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noProof="0">
                <a:latin typeface="Gotham Book" pitchFamily="2" charset="0"/>
              </a:rPr>
              <a:t>Cognizione migliorata.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noProof="0">
                <a:latin typeface="Gotham Book" pitchFamily="2" charset="0"/>
              </a:rPr>
              <a:t>Migliore qualità della pelle, riducendo la comparsa di linee e rughe.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000" noProof="0">
                <a:latin typeface="Gotham Book" pitchFamily="2" charset="0"/>
              </a:rPr>
              <a:t>Sostegno del processo di guarigione naturale delle lesioni.</a:t>
            </a:r>
          </a:p>
          <a:p>
            <a:pPr lvl="1"/>
            <a:endParaRPr lang="it-IT" noProof="0">
              <a:latin typeface="Gotham Medium" pitchFamily="2" charset="0"/>
            </a:endParaRPr>
          </a:p>
          <a:p>
            <a:pPr lvl="1"/>
            <a:endParaRPr lang="it-IT" noProof="0">
              <a:latin typeface="Gotham Medium" pitchFamily="2" charset="0"/>
            </a:endParaRPr>
          </a:p>
          <a:p>
            <a:pPr lvl="1"/>
            <a:endParaRPr lang="it-IT" noProof="0">
              <a:latin typeface="Gotham Medium" pitchFamily="2" charset="0"/>
            </a:endParaRPr>
          </a:p>
          <a:p>
            <a:pPr marL="0" indent="0">
              <a:buNone/>
            </a:pPr>
            <a:endParaRPr lang="it-IT" noProof="0">
              <a:latin typeface="Gotham Medium" pitchFamily="2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EC4207-6485-4EA2-BDB2-25FC9EC0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55" y="1960562"/>
            <a:ext cx="4351338" cy="4351338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9746B0-FE75-934A-B45E-DD3128E3299E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i="1" dirty="0">
                <a:solidFill>
                  <a:srgbClr val="7C1951"/>
                </a:solidFill>
                <a:latin typeface="Gotham Medium" pitchFamily="2" charset="0"/>
              </a:rPr>
              <a:t>Benefici dell’ </a:t>
            </a:r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X39®</a:t>
            </a:r>
            <a:endParaRPr lang="it-IT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7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C2E0-13CD-4E40-8BC3-4AC4256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6421016" cy="352282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200" noProof="0">
                <a:latin typeface="Gotham Book" pitchFamily="2" charset="0"/>
              </a:rPr>
              <a:t>Il beneficio principale dell’</a:t>
            </a:r>
            <a:r>
              <a:rPr lang="it-IT" sz="2200" noProof="0">
                <a:solidFill>
                  <a:srgbClr val="8D1D59"/>
                </a:solidFill>
                <a:latin typeface="Gotham Book" pitchFamily="2" charset="0"/>
              </a:rPr>
              <a:t>X49™</a:t>
            </a:r>
            <a:r>
              <a:rPr lang="it-IT" sz="2200" noProof="0">
                <a:solidFill>
                  <a:srgbClr val="0070C0"/>
                </a:solidFill>
                <a:latin typeface="Gotham Book" pitchFamily="2" charset="0"/>
              </a:rPr>
              <a:t> </a:t>
            </a:r>
            <a:r>
              <a:rPr lang="it-IT" sz="2200" noProof="0">
                <a:latin typeface="Gotham Book" pitchFamily="2" charset="0"/>
              </a:rPr>
              <a:t>è la promozione di un aumento di prestazione in </a:t>
            </a:r>
            <a:r>
              <a:rPr lang="it-IT" sz="2200" noProof="0">
                <a:solidFill>
                  <a:srgbClr val="8D1D59"/>
                </a:solidFill>
                <a:latin typeface="Gotham Book" pitchFamily="2" charset="0"/>
              </a:rPr>
              <a:t>forza e resistenza</a:t>
            </a:r>
            <a:r>
              <a:rPr lang="it-IT" sz="2200" noProof="0">
                <a:latin typeface="Gotham Book" pitchFamily="2" charset="0"/>
              </a:rPr>
              <a:t>. Più nello specifico, sostiene:</a:t>
            </a:r>
          </a:p>
          <a:p>
            <a:pPr marL="0" indent="0">
              <a:buNone/>
            </a:pPr>
            <a:endParaRPr lang="it-IT" sz="2000" noProof="0">
              <a:latin typeface="Gotham Book" pitchFamily="2" charset="0"/>
            </a:endParaRP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100" noProof="0">
                <a:latin typeface="Gotham Book" pitchFamily="2" charset="0"/>
              </a:rPr>
              <a:t>Un sano sistema cardiovascolare.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100" noProof="0">
                <a:latin typeface="Gotham Book" pitchFamily="2" charset="0"/>
              </a:rPr>
              <a:t>Una sana funzione cognitiva.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100" noProof="0">
                <a:latin typeface="Gotham Book" pitchFamily="2" charset="0"/>
              </a:rPr>
              <a:t>Il recupero muscolare.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100" noProof="0">
                <a:latin typeface="Gotham Book" pitchFamily="2" charset="0"/>
              </a:rPr>
              <a:t>La perdita di grasso quando utilizzato in tandem con una dieta salutare e un programma di esercizi fisici.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it-IT" sz="2100" noProof="0">
                <a:latin typeface="Gotham Book" pitchFamily="2" charset="0"/>
              </a:rPr>
              <a:t>La salute delle ossa.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3B003-8701-A74F-8110-934313411CE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i="1" dirty="0">
                <a:solidFill>
                  <a:srgbClr val="7C1951"/>
                </a:solidFill>
                <a:latin typeface="Gotham Medium" pitchFamily="2" charset="0"/>
              </a:rPr>
              <a:t>Benefici dell’ </a:t>
            </a:r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X49™</a:t>
            </a:r>
            <a:endParaRPr lang="it-IT" sz="4800" i="1" dirty="0">
              <a:solidFill>
                <a:srgbClr val="7C1951"/>
              </a:solidFill>
              <a:latin typeface="Gotham Light" pitchFamily="2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B45558F-8217-F84C-BD2F-B9B01DF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226"/>
            <a:ext cx="4336143" cy="3413990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50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B731F-187B-D749-BA2C-E7B54555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4"/>
            <a:ext cx="10515600" cy="268395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4800" noProof="0">
                <a:solidFill>
                  <a:schemeClr val="bg1"/>
                </a:solidFill>
                <a:latin typeface="Gotham Medium" pitchFamily="2" charset="0"/>
              </a:rPr>
              <a:t>Perché l’X49™</a:t>
            </a:r>
            <a:br>
              <a:rPr lang="it-IT" sz="4800" noProof="0">
                <a:solidFill>
                  <a:schemeClr val="bg1"/>
                </a:solidFill>
                <a:latin typeface="Gotham Medium" pitchFamily="2" charset="0"/>
              </a:rPr>
            </a:br>
            <a:r>
              <a:rPr lang="it-IT" sz="4800" noProof="0">
                <a:solidFill>
                  <a:schemeClr val="bg1"/>
                </a:solidFill>
                <a:latin typeface="Gotham Medium" pitchFamily="2" charset="0"/>
              </a:rPr>
              <a:t>è il compagno perfetto </a:t>
            </a:r>
            <a:br>
              <a:rPr lang="it-IT" sz="4800" noProof="0">
                <a:solidFill>
                  <a:schemeClr val="bg1"/>
                </a:solidFill>
                <a:latin typeface="Gotham Medium" pitchFamily="2" charset="0"/>
              </a:rPr>
            </a:br>
            <a:r>
              <a:rPr lang="it-IT" sz="4800" noProof="0">
                <a:solidFill>
                  <a:schemeClr val="bg1"/>
                </a:solidFill>
                <a:latin typeface="Gotham Medium" pitchFamily="2" charset="0"/>
              </a:rPr>
              <a:t>dell’X39®?</a:t>
            </a:r>
          </a:p>
        </p:txBody>
      </p:sp>
    </p:spTree>
    <p:extLst>
      <p:ext uri="{BB962C8B-B14F-4D97-AF65-F5344CB8AC3E}">
        <p14:creationId xmlns:p14="http://schemas.microsoft.com/office/powerpoint/2010/main" val="38575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15692-5CFF-DF4E-8445-61DD9A5A19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800" dirty="0">
                <a:solidFill>
                  <a:srgbClr val="7C1951"/>
                </a:solidFill>
                <a:latin typeface="Gotham Medium" pitchFamily="2" charset="0"/>
              </a:rPr>
              <a:t>In cosa l’X49™ </a:t>
            </a:r>
            <a:r>
              <a:rPr lang="it-IT" sz="4800" i="1" dirty="0">
                <a:solidFill>
                  <a:srgbClr val="7C1951"/>
                </a:solidFill>
                <a:latin typeface="Gotham Light" pitchFamily="2" charset="0"/>
              </a:rPr>
              <a:t>differisce dall’X39®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74E23-48BD-5F44-A33A-9AD6A52E6C0F}"/>
              </a:ext>
            </a:extLst>
          </p:cNvPr>
          <p:cNvSpPr txBox="1">
            <a:spLocks/>
          </p:cNvSpPr>
          <p:nvPr/>
        </p:nvSpPr>
        <p:spPr>
          <a:xfrm>
            <a:off x="533399" y="5707117"/>
            <a:ext cx="8505496" cy="78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r>
              <a:rPr lang="it-IT" sz="2000" dirty="0">
                <a:latin typeface="Gotham Book" pitchFamily="2" charset="0"/>
              </a:rPr>
              <a:t>L’</a:t>
            </a:r>
            <a:r>
              <a:rPr lang="it-IT" sz="2000" dirty="0" err="1">
                <a:latin typeface="Gotham Book" pitchFamily="2" charset="0"/>
              </a:rPr>
              <a:t>AHK-Cu</a:t>
            </a:r>
            <a:r>
              <a:rPr lang="it-IT" sz="2000" dirty="0">
                <a:latin typeface="Gotham Book" pitchFamily="2" charset="0"/>
              </a:rPr>
              <a:t> è il peptide figlio del </a:t>
            </a:r>
            <a:r>
              <a:rPr lang="it-IT" sz="2000" dirty="0" err="1">
                <a:latin typeface="Gotham Book" pitchFamily="2" charset="0"/>
              </a:rPr>
              <a:t>GHK-Cu</a:t>
            </a:r>
            <a:r>
              <a:rPr lang="it-IT" sz="2000" dirty="0">
                <a:latin typeface="Gotham Book" pitchFamily="2" charset="0"/>
              </a:rPr>
              <a:t> e offre vari benefici unici nel campo delle cellule staminali e della salute.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Gotham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66A3D-FB2A-EA41-AE0D-B1D7F590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610134" y="3206288"/>
            <a:ext cx="13843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5FB4-C4A5-B949-9C29-B5D3A9E8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64255" y="3095284"/>
            <a:ext cx="2476500" cy="1739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8ABF9-F07F-554D-AFA6-511CD1465EDB}"/>
              </a:ext>
            </a:extLst>
          </p:cNvPr>
          <p:cNvSpPr/>
          <p:nvPr/>
        </p:nvSpPr>
        <p:spPr>
          <a:xfrm>
            <a:off x="491359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latin typeface="Gotham Book" pitchFamily="2" charset="0"/>
              </a:rPr>
              <a:t>X39® </a:t>
            </a:r>
            <a:r>
              <a:rPr lang="it-IT" sz="2800" dirty="0">
                <a:latin typeface="Gotham Book" pitchFamily="2" charset="0"/>
              </a:rPr>
              <a:t>eleva</a:t>
            </a:r>
            <a:r>
              <a:rPr lang="en-IE" sz="2800" dirty="0">
                <a:latin typeface="Gotham Book" pitchFamily="2" charset="0"/>
              </a:rPr>
              <a:t> </a:t>
            </a:r>
            <a:r>
              <a:rPr lang="en-IE" sz="2800" dirty="0" err="1">
                <a:latin typeface="Gotham Book" pitchFamily="2" charset="0"/>
              </a:rPr>
              <a:t>il</a:t>
            </a:r>
            <a:r>
              <a:rPr lang="en-IE" sz="2800" dirty="0">
                <a:latin typeface="Gotham Book" pitchFamily="2" charset="0"/>
              </a:rPr>
              <a:t> </a:t>
            </a:r>
            <a:r>
              <a:rPr lang="en-IE" sz="2800" dirty="0">
                <a:latin typeface="Gotham Medium" pitchFamily="2" charset="0"/>
              </a:rPr>
              <a:t>GHK-Cu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09355-D0E3-3D44-8E84-6FBA16E41E30}"/>
              </a:ext>
            </a:extLst>
          </p:cNvPr>
          <p:cNvSpPr/>
          <p:nvPr/>
        </p:nvSpPr>
        <p:spPr>
          <a:xfrm>
            <a:off x="5394435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en-IE" sz="2800" dirty="0">
                <a:latin typeface="Gotham Book" pitchFamily="2" charset="0"/>
              </a:rPr>
              <a:t>X49™ </a:t>
            </a:r>
            <a:r>
              <a:rPr lang="it-IT" sz="2800" dirty="0">
                <a:latin typeface="Gotham Book" pitchFamily="2" charset="0"/>
              </a:rPr>
              <a:t>eleva</a:t>
            </a:r>
            <a:r>
              <a:rPr lang="en-IE" sz="2800" dirty="0">
                <a:latin typeface="Gotham Book" pitchFamily="2" charset="0"/>
              </a:rPr>
              <a:t> </a:t>
            </a:r>
            <a:r>
              <a:rPr lang="en-IE" sz="2800" dirty="0" err="1">
                <a:latin typeface="Gotham Book" pitchFamily="2" charset="0"/>
              </a:rPr>
              <a:t>l’</a:t>
            </a:r>
            <a:r>
              <a:rPr lang="en-IE" sz="2800" dirty="0" err="1">
                <a:latin typeface="Gotham Medium" pitchFamily="2" charset="0"/>
              </a:rPr>
              <a:t>AHK</a:t>
            </a:r>
            <a:r>
              <a:rPr lang="en-IE" sz="2800" dirty="0">
                <a:latin typeface="Gotham Medium" pitchFamily="2" charset="0"/>
              </a:rPr>
              <a:t>-Cu</a:t>
            </a:r>
          </a:p>
        </p:txBody>
      </p:sp>
    </p:spTree>
    <p:extLst>
      <p:ext uri="{BB962C8B-B14F-4D97-AF65-F5344CB8AC3E}">
        <p14:creationId xmlns:p14="http://schemas.microsoft.com/office/powerpoint/2010/main" val="1404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047B0B-B722-A040-A86A-C1C29D2A36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e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D7EBE-73C8-7243-BC69-01E5C90B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noProof="0" dirty="0">
                <a:latin typeface="Gotham Book" pitchFamily="2" charset="0"/>
              </a:rPr>
              <a:t>Come l’X39®, l’</a:t>
            </a:r>
            <a:r>
              <a:rPr lang="it-IT" sz="2000" noProof="0" dirty="0" err="1">
                <a:latin typeface="Gotham Book" pitchFamily="2" charset="0"/>
              </a:rPr>
              <a:t>AHK-Cu</a:t>
            </a:r>
            <a:r>
              <a:rPr lang="it-IT" sz="2000" noProof="0" dirty="0">
                <a:latin typeface="Gotham Book" pitchFamily="2" charset="0"/>
              </a:rPr>
              <a:t> è un peptide di rame che si trova nel sangue della maggior parte dei mammiferi.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it-IT" sz="2000" noProof="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noProof="0" dirty="0">
                <a:latin typeface="Gotham Book" pitchFamily="2" charset="0"/>
              </a:rPr>
              <a:t>Si è scoperto che l’</a:t>
            </a:r>
            <a:r>
              <a:rPr lang="it-IT" sz="2000" noProof="0" dirty="0" err="1">
                <a:latin typeface="Gotham Book" pitchFamily="2" charset="0"/>
              </a:rPr>
              <a:t>AHK-Cu</a:t>
            </a:r>
            <a:r>
              <a:rPr lang="it-IT" sz="2000" noProof="0" dirty="0">
                <a:latin typeface="Gotham Book" pitchFamily="2" charset="0"/>
              </a:rPr>
              <a:t> è coinvolto nella salute delle cellule endoteliali vascolari (rivestimento dei vasi sanguigni).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2F536-6F72-BB4C-9A3B-764D4EC4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0F15F-CF31-FF49-AB3C-B903D85DAB82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7C1951"/>
                </a:solidFill>
                <a:latin typeface="Gotham Medium" pitchFamily="2" charset="0"/>
              </a:rPr>
              <a:t>X49™ </a:t>
            </a:r>
            <a:r>
              <a:rPr lang="en-US" sz="4800" i="1" dirty="0">
                <a:solidFill>
                  <a:srgbClr val="7C1951"/>
                </a:solidFill>
                <a:latin typeface="Gotham Light" pitchFamily="2" charset="0"/>
              </a:rPr>
              <a:t>e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6551B-868E-9E4A-97D2-E38C80EF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noProof="0" dirty="0">
                <a:latin typeface="Gotham Book" pitchFamily="2" charset="0"/>
              </a:rPr>
              <a:t>L’</a:t>
            </a:r>
            <a:r>
              <a:rPr lang="it-IT" sz="2000" noProof="0" dirty="0" err="1">
                <a:latin typeface="Gotham Book" pitchFamily="2" charset="0"/>
              </a:rPr>
              <a:t>AHK-Cu</a:t>
            </a:r>
            <a:r>
              <a:rPr lang="it-IT" sz="2000" noProof="0" dirty="0">
                <a:latin typeface="Gotham Book" pitchFamily="2" charset="0"/>
              </a:rPr>
              <a:t> è da molti anni oggetto di ricerca nell’industria della cura della pelle.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it-IT" sz="2000" noProof="0" dirty="0">
              <a:latin typeface="Gotham Book" pitchFamily="2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noProof="0" dirty="0">
                <a:latin typeface="Gotham Book" pitchFamily="2" charset="0"/>
              </a:rPr>
              <a:t>Inoltre, nuove ricerche mostrano che l’</a:t>
            </a:r>
            <a:r>
              <a:rPr lang="it-IT" sz="2000" noProof="0" dirty="0" err="1">
                <a:latin typeface="Gotham Book" pitchFamily="2" charset="0"/>
              </a:rPr>
              <a:t>AHK-Cu</a:t>
            </a:r>
            <a:r>
              <a:rPr lang="it-IT" sz="2000" noProof="0" dirty="0">
                <a:latin typeface="Gotham Book" pitchFamily="2" charset="0"/>
              </a:rPr>
              <a:t> è efficace quale </a:t>
            </a:r>
            <a:r>
              <a:rPr lang="it-IT" sz="2000" noProof="0" dirty="0" err="1">
                <a:latin typeface="Gotham Book" pitchFamily="2" charset="0"/>
              </a:rPr>
              <a:t>minoxidil</a:t>
            </a:r>
            <a:r>
              <a:rPr lang="it-IT" sz="2000" noProof="0" dirty="0">
                <a:latin typeface="Gotham Book" pitchFamily="2" charset="0"/>
              </a:rPr>
              <a:t> per la ricrescita dei capelli, tuttavia noi non possiamo confermare tale affermazione.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it-IT" sz="2000" noProof="0" dirty="0">
              <a:latin typeface="Gotham Book" pitchFamily="2" charset="0"/>
            </a:endParaRPr>
          </a:p>
          <a:p>
            <a:pPr mar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it-IT" sz="2000" noProof="0" dirty="0">
                <a:latin typeface="Gotham Book" pitchFamily="2" charset="0"/>
              </a:rPr>
              <a:t>La nostra ricerca sull’</a:t>
            </a:r>
            <a:r>
              <a:rPr lang="it-IT" sz="2000" noProof="0" dirty="0" err="1">
                <a:latin typeface="Gotham Book" pitchFamily="2" charset="0"/>
              </a:rPr>
              <a:t>AHK-Cu</a:t>
            </a:r>
            <a:r>
              <a:rPr lang="it-IT" sz="2000" noProof="0" dirty="0">
                <a:latin typeface="Gotham Book" pitchFamily="2" charset="0"/>
              </a:rPr>
              <a:t> ha rilevato che, grazie alla sua capacità di metabolizzare l’aminoacido </a:t>
            </a:r>
            <a:r>
              <a:rPr lang="it-IT" sz="2000" noProof="0" dirty="0" err="1">
                <a:latin typeface="Gotham Book" pitchFamily="2" charset="0"/>
              </a:rPr>
              <a:t>alanina</a:t>
            </a:r>
            <a:r>
              <a:rPr lang="it-IT" sz="2000" noProof="0" dirty="0">
                <a:latin typeface="Gotham Book" pitchFamily="2" charset="0"/>
              </a:rPr>
              <a:t>, offre benefici unici che lo rendono perfettamente complementare all’X39®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79294-2FA8-EA44-9C04-765A9297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1522</Words>
  <Application>Microsoft Office PowerPoint</Application>
  <PresentationFormat>Widescreen</PresentationFormat>
  <Paragraphs>188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Gotham Bold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Panoramica sui benefici del prodotto</vt:lpstr>
      <vt:lpstr>PowerPoint Presentation</vt:lpstr>
      <vt:lpstr>PowerPoint Presentation</vt:lpstr>
      <vt:lpstr>Perché l’X49™ è il compagno perfetto  dell’X39®?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 benefici posso aspettarmi dall’X49™?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 benefici posso aspettarmi dall’utilizzo combinato di X39® e X49™?</vt:lpstr>
      <vt:lpstr>PowerPoint Presentation</vt:lpstr>
      <vt:lpstr>PowerPoint Presentation</vt:lpstr>
      <vt:lpstr>PowerPoint Presentation</vt:lpstr>
      <vt:lpstr>PowerPoint Presentation</vt:lpstr>
      <vt:lpstr>Pacchetto Prestazione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Lifewave2</cp:lastModifiedBy>
  <cp:revision>77</cp:revision>
  <dcterms:created xsi:type="dcterms:W3CDTF">2022-01-20T17:43:21Z</dcterms:created>
  <dcterms:modified xsi:type="dcterms:W3CDTF">2022-02-09T09:51:15Z</dcterms:modified>
</cp:coreProperties>
</file>